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103" d="100"/>
          <a:sy n="103" d="100"/>
        </p:scale>
        <p:origin x="150"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media/image4.png>
</file>

<file path=ppt/media/image5.png>
</file>

<file path=ppt/media/image6.png>
</file>

<file path=ppt/media/media1.wav>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650528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3586130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678884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307045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3062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755165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5122704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2181877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4024229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E46E98-183A-4E65-92A7-13A82095823F}" type="datetimeFigureOut">
              <a:rPr lang="en-US" smtClean="0"/>
              <a:t>3/15/2019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3855319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5E46E98-183A-4E65-92A7-13A82095823F}" type="datetimeFigureOut">
              <a:rPr lang="en-US" smtClean="0"/>
              <a:t>3/15/2019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50206443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5E46E98-183A-4E65-92A7-13A82095823F}" type="datetimeFigureOut">
              <a:rPr lang="en-US" smtClean="0"/>
              <a:t>3/15/2019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49217313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5E46E98-183A-4E65-92A7-13A82095823F}" type="datetimeFigureOut">
              <a:rPr lang="en-US" smtClean="0"/>
              <a:t>3/15/2019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716320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E46E98-183A-4E65-92A7-13A82095823F}" type="datetimeFigureOut">
              <a:rPr lang="en-US" smtClean="0"/>
              <a:t>3/15/2019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3563001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E46E98-183A-4E65-92A7-13A82095823F}" type="datetimeFigureOut">
              <a:rPr lang="en-US" smtClean="0"/>
              <a:t>3/15/2019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108675903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E46E98-183A-4E65-92A7-13A82095823F}" type="datetimeFigureOut">
              <a:rPr lang="en-US" smtClean="0"/>
              <a:t>3/15/2019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4CF70F-E1F0-4E5D-B433-04F48660BDD9}" type="slidenum">
              <a:rPr lang="en-US" smtClean="0"/>
              <a:t>‹#›</a:t>
            </a:fld>
            <a:endParaRPr lang="en-US"/>
          </a:p>
        </p:txBody>
      </p:sp>
    </p:spTree>
    <p:extLst>
      <p:ext uri="{BB962C8B-B14F-4D97-AF65-F5344CB8AC3E}">
        <p14:creationId xmlns:p14="http://schemas.microsoft.com/office/powerpoint/2010/main" val="462531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5E46E98-183A-4E65-92A7-13A82095823F}" type="datetimeFigureOut">
              <a:rPr lang="en-US" smtClean="0"/>
              <a:t>3/15/2019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4CF70F-E1F0-4E5D-B433-04F48660BDD9}" type="slidenum">
              <a:rPr lang="en-US" smtClean="0"/>
              <a:t>‹#›</a:t>
            </a:fld>
            <a:endParaRPr lang="en-US"/>
          </a:p>
        </p:txBody>
      </p:sp>
    </p:spTree>
    <p:extLst>
      <p:ext uri="{BB962C8B-B14F-4D97-AF65-F5344CB8AC3E}">
        <p14:creationId xmlns:p14="http://schemas.microsoft.com/office/powerpoint/2010/main" val="534157997"/>
      </p:ext>
    </p:extLst>
  </p:cSld>
  <p:clrMap bg1="lt1" tx1="dk1" bg2="lt2" tx2="dk2" accent1="accent1" accent2="accent2" accent3="accent3" accent4="accent4" accent5="accent5" accent6="accent6" hlink="hlink" folHlink="folHlink"/>
  <p:sldLayoutIdLst>
    <p:sldLayoutId id="2147484251" r:id="rId1"/>
    <p:sldLayoutId id="2147484252" r:id="rId2"/>
    <p:sldLayoutId id="2147484253" r:id="rId3"/>
    <p:sldLayoutId id="2147484254" r:id="rId4"/>
    <p:sldLayoutId id="2147484255" r:id="rId5"/>
    <p:sldLayoutId id="2147484256" r:id="rId6"/>
    <p:sldLayoutId id="2147484257" r:id="rId7"/>
    <p:sldLayoutId id="2147484258" r:id="rId8"/>
    <p:sldLayoutId id="2147484259" r:id="rId9"/>
    <p:sldLayoutId id="2147484260" r:id="rId10"/>
    <p:sldLayoutId id="2147484261" r:id="rId11"/>
    <p:sldLayoutId id="2147484262" r:id="rId12"/>
    <p:sldLayoutId id="2147484263" r:id="rId13"/>
    <p:sldLayoutId id="2147484264" r:id="rId14"/>
    <p:sldLayoutId id="2147484265" r:id="rId15"/>
    <p:sldLayoutId id="214748426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microsoft.com/office/2007/relationships/media" Target="../media/media2.wav"/><Relationship Id="rId1" Type="http://schemas.openxmlformats.org/officeDocument/2006/relationships/audio" Target="NULL" TargetMode="Externa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0482" y="1502447"/>
            <a:ext cx="3713583" cy="2154035"/>
          </a:xfrm>
          <a:prstGeom prst="rect">
            <a:avLst/>
          </a:prstGeom>
        </p:spPr>
      </p:pic>
      <p:sp>
        <p:nvSpPr>
          <p:cNvPr id="5" name="Flowchart: Alternate Process 4"/>
          <p:cNvSpPr/>
          <p:nvPr/>
        </p:nvSpPr>
        <p:spPr>
          <a:xfrm>
            <a:off x="821093" y="289249"/>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95000"/>
                    <a:lumOff val="5000"/>
                  </a:schemeClr>
                </a:solidFill>
              </a:rPr>
              <a:t>Conversation1</a:t>
            </a:r>
            <a:r>
              <a:rPr lang="en-US" dirty="0" smtClean="0">
                <a:solidFill>
                  <a:schemeClr val="tx1">
                    <a:lumMod val="95000"/>
                    <a:lumOff val="5000"/>
                  </a:schemeClr>
                </a:solidFill>
              </a:rPr>
              <a:t> : Calling up Contact Center to apply for a Loan </a:t>
            </a:r>
            <a:endParaRPr lang="en-US" dirty="0">
              <a:solidFill>
                <a:schemeClr val="tx1">
                  <a:lumMod val="95000"/>
                  <a:lumOff val="5000"/>
                </a:schemeClr>
              </a:solidFill>
            </a:endParaRPr>
          </a:p>
        </p:txBody>
      </p:sp>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b="11919"/>
          <a:stretch/>
        </p:blipFill>
        <p:spPr>
          <a:xfrm>
            <a:off x="676468" y="3656483"/>
            <a:ext cx="2735523" cy="2323324"/>
          </a:xfrm>
          <a:prstGeom prst="rect">
            <a:avLst/>
          </a:prstGeom>
          <a:noFill/>
          <a:ln>
            <a:noFill/>
          </a:ln>
        </p:spPr>
      </p:pic>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b="9428"/>
          <a:stretch/>
        </p:blipFill>
        <p:spPr>
          <a:xfrm>
            <a:off x="6438122" y="3916742"/>
            <a:ext cx="2883159" cy="2172042"/>
          </a:xfrm>
          <a:prstGeom prst="rect">
            <a:avLst/>
          </a:prstGeom>
        </p:spPr>
      </p:pic>
      <p:pic>
        <p:nvPicPr>
          <p:cNvPr id="10" name="ou4s6-32c7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87768" y="4523014"/>
            <a:ext cx="1121227" cy="959498"/>
          </a:xfrm>
          <a:prstGeom prst="rect">
            <a:avLst/>
          </a:prstGeom>
        </p:spPr>
      </p:pic>
    </p:spTree>
    <p:extLst>
      <p:ext uri="{BB962C8B-B14F-4D97-AF65-F5344CB8AC3E}">
        <p14:creationId xmlns:p14="http://schemas.microsoft.com/office/powerpoint/2010/main" val="26767937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00" fill="hold"/>
                                        <p:tgtEl>
                                          <p:spTgt spid="10"/>
                                        </p:tgtEl>
                                      </p:cBhvr>
                                    </p:cmd>
                                  </p:childTnLst>
                                </p:cTn>
                              </p:par>
                            </p:childTnLst>
                          </p:cTn>
                        </p:par>
                      </p:childTnLst>
                    </p:cTn>
                  </p:par>
                </p:childTnLst>
              </p:cTn>
              <p:nextCondLst>
                <p:cond evt="onClick" delay="0">
                  <p:tgtEl>
                    <p:spTgt spid="10"/>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Alternate Process 4"/>
          <p:cNvSpPr/>
          <p:nvPr/>
        </p:nvSpPr>
        <p:spPr>
          <a:xfrm>
            <a:off x="821093" y="326571"/>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Conversation1 : </a:t>
            </a:r>
            <a:r>
              <a:rPr lang="en-US" sz="2000" dirty="0">
                <a:solidFill>
                  <a:schemeClr val="tx1">
                    <a:lumMod val="95000"/>
                    <a:lumOff val="5000"/>
                  </a:schemeClr>
                </a:solidFill>
              </a:rPr>
              <a:t>Calling up Contact Center to apply for a Loan </a:t>
            </a:r>
          </a:p>
        </p:txBody>
      </p:sp>
      <p:sp>
        <p:nvSpPr>
          <p:cNvPr id="2" name="Rounded Rectangle 1"/>
          <p:cNvSpPr/>
          <p:nvPr/>
        </p:nvSpPr>
        <p:spPr>
          <a:xfrm>
            <a:off x="821094" y="1324948"/>
            <a:ext cx="4077478" cy="457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Transcript</a:t>
            </a:r>
          </a:p>
        </p:txBody>
      </p:sp>
      <p:sp>
        <p:nvSpPr>
          <p:cNvPr id="9" name="Rectangle 8"/>
          <p:cNvSpPr/>
          <p:nvPr/>
        </p:nvSpPr>
        <p:spPr>
          <a:xfrm>
            <a:off x="905069" y="2267342"/>
            <a:ext cx="8574833" cy="3539430"/>
          </a:xfrm>
          <a:prstGeom prst="rect">
            <a:avLst/>
          </a:prstGeom>
        </p:spPr>
        <p:txBody>
          <a:bodyPr wrap="square">
            <a:spAutoFit/>
          </a:bodyPr>
          <a:lstStyle/>
          <a:p>
            <a:r>
              <a:rPr lang="en-US" sz="1400" dirty="0" smtClean="0"/>
              <a:t>good morning sir </a:t>
            </a:r>
            <a:r>
              <a:rPr lang="en-US" sz="1400" dirty="0" err="1" smtClean="0"/>
              <a:t>i</a:t>
            </a:r>
            <a:r>
              <a:rPr lang="en-US" sz="1400" dirty="0" smtClean="0"/>
              <a:t> may all be today </a:t>
            </a:r>
            <a:r>
              <a:rPr lang="en-US" sz="1400" dirty="0" err="1" smtClean="0"/>
              <a:t>i</a:t>
            </a:r>
            <a:r>
              <a:rPr lang="en-US" sz="1400" dirty="0" smtClean="0"/>
              <a:t> would like to apply for alone please very good at what kind of lonely looking for </a:t>
            </a:r>
            <a:r>
              <a:rPr lang="en-US" sz="1400" dirty="0" err="1" smtClean="0"/>
              <a:t>i</a:t>
            </a:r>
            <a:r>
              <a:rPr lang="en-US" sz="1400" dirty="0" smtClean="0"/>
              <a:t> </a:t>
            </a:r>
            <a:r>
              <a:rPr lang="en-US" sz="1400" dirty="0" err="1" smtClean="0"/>
              <a:t>wanna</a:t>
            </a:r>
            <a:r>
              <a:rPr lang="en-US" sz="1400" dirty="0" smtClean="0"/>
              <a:t> loan to buy new hall and how much were you hoping to apply for today </a:t>
            </a:r>
            <a:r>
              <a:rPr lang="en-US" sz="1400" dirty="0" err="1" smtClean="0"/>
              <a:t>i</a:t>
            </a:r>
            <a:r>
              <a:rPr lang="en-US" sz="1400" dirty="0" smtClean="0"/>
              <a:t> was opened and </a:t>
            </a:r>
            <a:r>
              <a:rPr lang="en-US" sz="1400" dirty="0" err="1" smtClean="0"/>
              <a:t>i</a:t>
            </a:r>
            <a:r>
              <a:rPr lang="en-US" sz="1400" dirty="0" smtClean="0"/>
              <a:t> can apply for two hundred fifty thousand dollar whole lot first we set this eat your credit is good enough for alone that large </a:t>
            </a:r>
            <a:r>
              <a:rPr lang="en-US" sz="1400" dirty="0" err="1" smtClean="0"/>
              <a:t>i</a:t>
            </a:r>
            <a:r>
              <a:rPr lang="en-US" sz="1400" dirty="0" smtClean="0"/>
              <a:t> have a great score of seven hundred sixty excellent and also see on your credit report that you've always paid on time yes </a:t>
            </a:r>
            <a:r>
              <a:rPr lang="en-US" sz="1400" dirty="0" err="1" smtClean="0"/>
              <a:t>i</a:t>
            </a:r>
            <a:r>
              <a:rPr lang="en-US" sz="1400" dirty="0" smtClean="0"/>
              <a:t> know how hornet is to pay your debts and paid him one time we do be making it down payment on a new house </a:t>
            </a:r>
            <a:r>
              <a:rPr lang="en-US" sz="1400" dirty="0" err="1" smtClean="0"/>
              <a:t>i</a:t>
            </a:r>
            <a:r>
              <a:rPr lang="en-US" sz="1400" dirty="0" smtClean="0"/>
              <a:t> have ten thousand dollars available for a down payment an outlet to finance the rest </a:t>
            </a:r>
            <a:r>
              <a:rPr lang="en-US" sz="1400" dirty="0" err="1" smtClean="0"/>
              <a:t>i</a:t>
            </a:r>
            <a:r>
              <a:rPr lang="en-US" sz="1400" dirty="0" smtClean="0"/>
              <a:t> have just a few more questions for the application what is your gross monthly income </a:t>
            </a:r>
            <a:r>
              <a:rPr lang="en-US" sz="1400" dirty="0" err="1" smtClean="0"/>
              <a:t>i</a:t>
            </a:r>
            <a:r>
              <a:rPr lang="en-US" sz="1400" dirty="0" smtClean="0"/>
              <a:t> make seven hundred fifty dollars a week so </a:t>
            </a:r>
            <a:r>
              <a:rPr lang="en-US" sz="1400" dirty="0" err="1" smtClean="0"/>
              <a:t>i</a:t>
            </a:r>
            <a:r>
              <a:rPr lang="en-US" sz="1400" dirty="0" smtClean="0"/>
              <a:t> suppose my average monthly income would be about three thousand how long would you like the life of the loan to be one of my options you can choose between a ten fifteen twenty or thirty year long what's the difference between a fifteen year loan n. a thirty year long fifteen year loan mean higher monthly payments but he will pay less interest so a thirty year long will mean lower monthly payments but </a:t>
            </a:r>
            <a:r>
              <a:rPr lang="en-US" sz="1400" dirty="0" err="1" smtClean="0"/>
              <a:t>i'll</a:t>
            </a:r>
            <a:r>
              <a:rPr lang="en-US" sz="1400" dirty="0" smtClean="0"/>
              <a:t> end up paying more in the long run that's right which would you prefer </a:t>
            </a:r>
            <a:r>
              <a:rPr lang="en-US" sz="1400" dirty="0" err="1" smtClean="0"/>
              <a:t>i</a:t>
            </a:r>
            <a:r>
              <a:rPr lang="en-US" sz="1400" dirty="0" smtClean="0"/>
              <a:t> think of a rather pay off sooner cannot pay is much interest in we will sign you up for fifteen year loan with my interest rate based on your credit report an excellent credit score your interest rate will be five point nine percent that's great where do </a:t>
            </a:r>
            <a:r>
              <a:rPr lang="en-US" sz="1400" dirty="0" err="1" smtClean="0"/>
              <a:t>i</a:t>
            </a:r>
            <a:r>
              <a:rPr lang="en-US" sz="1400" dirty="0" smtClean="0"/>
              <a:t> sign just fill out this remaining paperwork and will get you into your new home</a:t>
            </a:r>
            <a:endParaRPr lang="en-US" sz="1400" dirty="0"/>
          </a:p>
        </p:txBody>
      </p:sp>
    </p:spTree>
    <p:extLst>
      <p:ext uri="{BB962C8B-B14F-4D97-AF65-F5344CB8AC3E}">
        <p14:creationId xmlns:p14="http://schemas.microsoft.com/office/powerpoint/2010/main" val="23649953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Alternate Process 4"/>
          <p:cNvSpPr/>
          <p:nvPr/>
        </p:nvSpPr>
        <p:spPr>
          <a:xfrm>
            <a:off x="821093" y="326571"/>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Conversation1 : </a:t>
            </a:r>
            <a:r>
              <a:rPr lang="en-US" sz="2000" dirty="0">
                <a:solidFill>
                  <a:schemeClr val="tx1">
                    <a:lumMod val="95000"/>
                    <a:lumOff val="5000"/>
                  </a:schemeClr>
                </a:solidFill>
              </a:rPr>
              <a:t>Calling up Contact Center to apply for a Loan </a:t>
            </a:r>
          </a:p>
        </p:txBody>
      </p:sp>
      <p:sp>
        <p:nvSpPr>
          <p:cNvPr id="2" name="Rounded Rectangle 1"/>
          <p:cNvSpPr/>
          <p:nvPr/>
        </p:nvSpPr>
        <p:spPr>
          <a:xfrm>
            <a:off x="821094" y="1324948"/>
            <a:ext cx="4077478" cy="457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err="1" smtClean="0">
                <a:solidFill>
                  <a:schemeClr val="tx1">
                    <a:lumMod val="95000"/>
                    <a:lumOff val="5000"/>
                  </a:schemeClr>
                </a:solidFill>
              </a:rPr>
              <a:t>Wordcloud</a:t>
            </a:r>
            <a:r>
              <a:rPr lang="en-US" sz="2000" b="1" dirty="0" smtClean="0">
                <a:solidFill>
                  <a:schemeClr val="tx1">
                    <a:lumMod val="95000"/>
                    <a:lumOff val="5000"/>
                  </a:schemeClr>
                </a:solidFill>
              </a:rPr>
              <a:t> Visualization</a:t>
            </a:r>
            <a:endParaRPr lang="en-US" sz="2000" b="1" dirty="0">
              <a:solidFill>
                <a:schemeClr val="tx1">
                  <a:lumMod val="95000"/>
                  <a:lumOff val="5000"/>
                </a:schemeClr>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8864" y="1884786"/>
            <a:ext cx="7019415" cy="4815926"/>
          </a:xfrm>
          <a:prstGeom prst="rect">
            <a:avLst/>
          </a:prstGeom>
        </p:spPr>
      </p:pic>
    </p:spTree>
    <p:extLst>
      <p:ext uri="{BB962C8B-B14F-4D97-AF65-F5344CB8AC3E}">
        <p14:creationId xmlns:p14="http://schemas.microsoft.com/office/powerpoint/2010/main" val="7375125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0482" y="1502447"/>
            <a:ext cx="3713583" cy="2154035"/>
          </a:xfrm>
          <a:prstGeom prst="rect">
            <a:avLst/>
          </a:prstGeom>
        </p:spPr>
      </p:pic>
      <p:sp>
        <p:nvSpPr>
          <p:cNvPr id="5" name="Flowchart: Alternate Process 4"/>
          <p:cNvSpPr/>
          <p:nvPr/>
        </p:nvSpPr>
        <p:spPr>
          <a:xfrm>
            <a:off x="821093" y="289249"/>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95000"/>
                    <a:lumOff val="5000"/>
                  </a:schemeClr>
                </a:solidFill>
              </a:rPr>
              <a:t>Conversation2</a:t>
            </a:r>
            <a:r>
              <a:rPr lang="en-US" dirty="0" smtClean="0">
                <a:solidFill>
                  <a:schemeClr val="tx1">
                    <a:lumMod val="95000"/>
                    <a:lumOff val="5000"/>
                  </a:schemeClr>
                </a:solidFill>
              </a:rPr>
              <a:t> : Calling up Contact Center to query for Credit Card statement</a:t>
            </a:r>
            <a:endParaRPr lang="en-US" dirty="0">
              <a:solidFill>
                <a:schemeClr val="tx1">
                  <a:lumMod val="95000"/>
                  <a:lumOff val="5000"/>
                </a:schemeClr>
              </a:solidFill>
            </a:endParaRPr>
          </a:p>
        </p:txBody>
      </p:sp>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b="11919"/>
          <a:stretch/>
        </p:blipFill>
        <p:spPr>
          <a:xfrm>
            <a:off x="676468" y="3656483"/>
            <a:ext cx="2735523" cy="2323324"/>
          </a:xfrm>
          <a:prstGeom prst="rect">
            <a:avLst/>
          </a:prstGeom>
          <a:noFill/>
          <a:ln>
            <a:noFill/>
          </a:ln>
        </p:spPr>
      </p:pic>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b="9428"/>
          <a:stretch/>
        </p:blipFill>
        <p:spPr>
          <a:xfrm>
            <a:off x="6438122" y="3916742"/>
            <a:ext cx="2883159" cy="2172042"/>
          </a:xfrm>
          <a:prstGeom prst="rect">
            <a:avLst/>
          </a:prstGeom>
        </p:spPr>
      </p:pic>
      <p:pic>
        <p:nvPicPr>
          <p:cNvPr id="2" name="Talking About Credit Cards - Free Spoken English Lesson (online-audio-converter.com) (2)">
            <a:hlinkClick r:id="" action="ppaction://media"/>
          </p:cNvPr>
          <p:cNvPicPr>
            <a:picLocks noChangeAspect="1"/>
          </p:cNvPicPr>
          <p:nvPr>
            <a:audioFile r:link="rId1"/>
            <p:extLst>
              <p:ext uri="{DAA4B4D4-6D71-4841-9C94-3DE7FCFB9230}">
                <p14:media xmlns:p14="http://schemas.microsoft.com/office/powerpoint/2010/main" r:embed="rId2">
                  <p14:trim st="18400"/>
                </p14:media>
              </p:ext>
            </p:extLst>
          </p:nvPr>
        </p:nvPicPr>
        <p:blipFill>
          <a:blip r:embed="rId7"/>
          <a:stretch>
            <a:fillRect/>
          </a:stretch>
        </p:blipFill>
        <p:spPr>
          <a:xfrm>
            <a:off x="4491523" y="4498690"/>
            <a:ext cx="1233972" cy="1008145"/>
          </a:xfrm>
          <a:prstGeom prst="rect">
            <a:avLst/>
          </a:prstGeom>
        </p:spPr>
      </p:pic>
    </p:spTree>
    <p:extLst>
      <p:ext uri="{BB962C8B-B14F-4D97-AF65-F5344CB8AC3E}">
        <p14:creationId xmlns:p14="http://schemas.microsoft.com/office/powerpoint/2010/main" val="29246078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25" fill="hold"/>
                                        <p:tgtEl>
                                          <p:spTgt spid="2"/>
                                        </p:tgtEl>
                                      </p:cBhvr>
                                    </p:cmd>
                                  </p:childTnLst>
                                </p:cTn>
                              </p:par>
                            </p:childTnLst>
                          </p:cTn>
                        </p:par>
                      </p:childTnLst>
                    </p:cTn>
                  </p:par>
                </p:childTnLst>
              </p:cTn>
              <p:nextCondLst>
                <p:cond evt="onClick" delay="0">
                  <p:tgtEl>
                    <p:spTgt spid="2"/>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821094" y="1324948"/>
            <a:ext cx="4077478" cy="457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Transcript</a:t>
            </a:r>
          </a:p>
        </p:txBody>
      </p:sp>
      <p:sp>
        <p:nvSpPr>
          <p:cNvPr id="9" name="Rectangle 8"/>
          <p:cNvSpPr/>
          <p:nvPr/>
        </p:nvSpPr>
        <p:spPr>
          <a:xfrm>
            <a:off x="821093" y="1884786"/>
            <a:ext cx="8574833" cy="5047536"/>
          </a:xfrm>
          <a:prstGeom prst="rect">
            <a:avLst/>
          </a:prstGeom>
        </p:spPr>
        <p:txBody>
          <a:bodyPr wrap="square">
            <a:spAutoFit/>
          </a:bodyPr>
          <a:lstStyle/>
          <a:p>
            <a:r>
              <a:rPr lang="en-US" sz="1400" dirty="0" smtClean="0"/>
              <a:t>city bank cards good afternoon oh my name is </a:t>
            </a:r>
            <a:r>
              <a:rPr lang="en-US" sz="1400" dirty="0" err="1" smtClean="0"/>
              <a:t>jesus</a:t>
            </a:r>
            <a:r>
              <a:rPr lang="en-US" sz="1400" dirty="0" smtClean="0"/>
              <a:t> do or those years you're </a:t>
            </a:r>
            <a:r>
              <a:rPr lang="en-US" sz="1400" dirty="0" err="1" smtClean="0"/>
              <a:t>you're</a:t>
            </a:r>
            <a:r>
              <a:rPr lang="en-US" sz="1400" dirty="0" smtClean="0"/>
              <a:t> talking to friends how can </a:t>
            </a:r>
            <a:r>
              <a:rPr lang="en-US" sz="1400" dirty="0" err="1" smtClean="0"/>
              <a:t>i</a:t>
            </a:r>
            <a:r>
              <a:rPr lang="en-US" sz="1400" dirty="0" smtClean="0"/>
              <a:t> help you </a:t>
            </a:r>
            <a:r>
              <a:rPr lang="en-US" sz="1400" dirty="0" err="1" smtClean="0"/>
              <a:t>i</a:t>
            </a:r>
            <a:r>
              <a:rPr lang="en-US" sz="1400" dirty="0" smtClean="0"/>
              <a:t> didn't receive my credit card statement can you help me out of this okay on major credit card number so access your town sure he's for three to three five seven six or six thirty five or six nine one two or </a:t>
            </a:r>
            <a:r>
              <a:rPr lang="en-US" sz="1400" dirty="0" err="1" smtClean="0"/>
              <a:t>i</a:t>
            </a:r>
            <a:r>
              <a:rPr lang="en-US" sz="1400" dirty="0" smtClean="0"/>
              <a:t> also he asked you a couple of verification question yes no rob what's the month of your birth </a:t>
            </a:r>
            <a:r>
              <a:rPr lang="en-US" sz="1400" dirty="0" err="1" smtClean="0"/>
              <a:t>january</a:t>
            </a:r>
            <a:r>
              <a:rPr lang="en-US" sz="1400" dirty="0" smtClean="0"/>
              <a:t> in your mother's first name it </a:t>
            </a:r>
            <a:r>
              <a:rPr lang="en-US" sz="1400" dirty="0" err="1" smtClean="0"/>
              <a:t>helen</a:t>
            </a:r>
            <a:r>
              <a:rPr lang="en-US" sz="1400" dirty="0" smtClean="0"/>
              <a:t> perfect view was sent to you and our regular mail </a:t>
            </a:r>
            <a:r>
              <a:rPr lang="en-US" sz="1400" dirty="0" err="1" smtClean="0"/>
              <a:t>i</a:t>
            </a:r>
            <a:r>
              <a:rPr lang="en-US" sz="1400" dirty="0" smtClean="0"/>
              <a:t> need as soon as possible so squeezed malice and he sure your credit cards to resent you within twenty four hours is there anything else in a healthy way no thank you hi </a:t>
            </a:r>
            <a:r>
              <a:rPr lang="en-US" sz="1400" dirty="0" err="1" smtClean="0"/>
              <a:t>paul</a:t>
            </a:r>
            <a:r>
              <a:rPr lang="en-US" sz="1400" dirty="0" smtClean="0"/>
              <a:t> how're you on the issues and a huge stressed out what happened when </a:t>
            </a:r>
            <a:r>
              <a:rPr lang="en-US" sz="1400" dirty="0" err="1" smtClean="0"/>
              <a:t>i'm</a:t>
            </a:r>
            <a:r>
              <a:rPr lang="en-US" sz="1400" dirty="0" smtClean="0"/>
              <a:t> just to see my final crackers do guys is only </a:t>
            </a:r>
            <a:r>
              <a:rPr lang="en-US" sz="1400" dirty="0" err="1" smtClean="0"/>
              <a:t>i</a:t>
            </a:r>
            <a:r>
              <a:rPr lang="en-US" sz="1400" dirty="0" smtClean="0"/>
              <a:t> don't know all your head all you should use the carefully </a:t>
            </a:r>
            <a:r>
              <a:rPr lang="en-US" sz="1400" dirty="0" err="1" smtClean="0"/>
              <a:t>jason</a:t>
            </a:r>
            <a:r>
              <a:rPr lang="en-US" sz="1400" dirty="0" smtClean="0"/>
              <a:t> how much is it almost three thousand dollars gee that's too much indeed </a:t>
            </a:r>
            <a:r>
              <a:rPr lang="en-US" sz="1400" dirty="0" err="1" smtClean="0"/>
              <a:t>i</a:t>
            </a:r>
            <a:r>
              <a:rPr lang="en-US" sz="1400" dirty="0" smtClean="0"/>
              <a:t> know but it wasn't me he was my wife she uses all law which you travel well it seems you </a:t>
            </a:r>
            <a:r>
              <a:rPr lang="en-US" sz="1400" dirty="0" err="1" smtClean="0"/>
              <a:t>wanna</a:t>
            </a:r>
            <a:r>
              <a:rPr lang="en-US" sz="1400" dirty="0" smtClean="0"/>
              <a:t> revisions would arise </a:t>
            </a:r>
            <a:r>
              <a:rPr lang="en-US" sz="1400" dirty="0" err="1" smtClean="0"/>
              <a:t>i'll</a:t>
            </a:r>
            <a:r>
              <a:rPr lang="en-US" sz="1400" dirty="0" smtClean="0"/>
              <a:t> tell me about anywhere else on this ruined and </a:t>
            </a:r>
            <a:r>
              <a:rPr lang="en-US" sz="1400" dirty="0" err="1" smtClean="0"/>
              <a:t>i</a:t>
            </a:r>
            <a:r>
              <a:rPr lang="en-US" sz="1400" dirty="0" smtClean="0"/>
              <a:t> can see what can we go on the lot man you'll need a higher minimum minority </a:t>
            </a:r>
            <a:r>
              <a:rPr lang="en-US" sz="1400" dirty="0" err="1" smtClean="0"/>
              <a:t>i'm</a:t>
            </a:r>
            <a:r>
              <a:rPr lang="en-US" sz="1400" dirty="0" smtClean="0"/>
              <a:t> taking a look great shoelace guy you paying in cash as usual </a:t>
            </a:r>
            <a:r>
              <a:rPr lang="en-US" sz="1400" dirty="0" err="1" smtClean="0"/>
              <a:t>mr</a:t>
            </a:r>
            <a:r>
              <a:rPr lang="en-US" sz="1400" dirty="0" smtClean="0"/>
              <a:t> </a:t>
            </a:r>
            <a:r>
              <a:rPr lang="en-US" sz="1400" dirty="0" err="1" smtClean="0"/>
              <a:t>jackson</a:t>
            </a:r>
            <a:r>
              <a:rPr lang="en-US" sz="1400" dirty="0" smtClean="0"/>
              <a:t> actually he has a my credit card is sure no problem </a:t>
            </a:r>
            <a:r>
              <a:rPr lang="en-US" sz="1400" dirty="0" err="1" smtClean="0"/>
              <a:t>i'm</a:t>
            </a:r>
            <a:r>
              <a:rPr lang="en-US" sz="1400" dirty="0" smtClean="0"/>
              <a:t> rather is </a:t>
            </a:r>
            <a:r>
              <a:rPr lang="en-US" sz="1400" dirty="0" err="1" smtClean="0"/>
              <a:t>is</a:t>
            </a:r>
            <a:r>
              <a:rPr lang="en-US" sz="1400" dirty="0" smtClean="0"/>
              <a:t> a big bang shoot us are many </a:t>
            </a:r>
            <a:r>
              <a:rPr lang="en-US" sz="1400" dirty="0" err="1" smtClean="0"/>
              <a:t>i</a:t>
            </a:r>
            <a:r>
              <a:rPr lang="en-US" sz="1400" dirty="0" smtClean="0"/>
              <a:t> would do we accept credit cards for all leading banks in the states and abroad in that case </a:t>
            </a:r>
            <a:r>
              <a:rPr lang="en-US" sz="1400" dirty="0" err="1" smtClean="0"/>
              <a:t>i'm</a:t>
            </a:r>
            <a:r>
              <a:rPr lang="en-US" sz="1400" dirty="0" smtClean="0"/>
              <a:t> sure </a:t>
            </a:r>
            <a:r>
              <a:rPr lang="en-US" sz="1400" dirty="0" err="1" smtClean="0"/>
              <a:t>i</a:t>
            </a:r>
            <a:r>
              <a:rPr lang="en-US" sz="1400" dirty="0" smtClean="0"/>
              <a:t> see that one will do that right absolutely higher </a:t>
            </a:r>
            <a:r>
              <a:rPr lang="en-US" sz="1400" dirty="0" err="1" smtClean="0"/>
              <a:t>i</a:t>
            </a:r>
            <a:r>
              <a:rPr lang="en-US" sz="1400" dirty="0" smtClean="0"/>
              <a:t> </a:t>
            </a:r>
            <a:r>
              <a:rPr lang="en-US" sz="1400" dirty="0" err="1" smtClean="0"/>
              <a:t>wanna</a:t>
            </a:r>
            <a:r>
              <a:rPr lang="en-US" sz="1400" dirty="0" smtClean="0"/>
              <a:t> use my credit card on line can you how we are not sure </a:t>
            </a:r>
            <a:r>
              <a:rPr lang="en-US" sz="1400" dirty="0" err="1" smtClean="0"/>
              <a:t>jason</a:t>
            </a:r>
            <a:r>
              <a:rPr lang="en-US" sz="1400" dirty="0" smtClean="0"/>
              <a:t> when you quit the credit card cannot sing us your forecast </a:t>
            </a:r>
            <a:r>
              <a:rPr lang="en-US" sz="1400" dirty="0" err="1" smtClean="0"/>
              <a:t>israel</a:t>
            </a:r>
            <a:r>
              <a:rPr lang="en-US" sz="1400" dirty="0" smtClean="0"/>
              <a:t> credit card information tighter credit card number and see the numbers are aware though was the cd in our faces reduce the number you can imagine your car for the car and you'll see yet </a:t>
            </a:r>
            <a:r>
              <a:rPr lang="en-US" sz="1400" dirty="0" err="1" smtClean="0"/>
              <a:t>i</a:t>
            </a:r>
            <a:r>
              <a:rPr lang="en-US" sz="1400" dirty="0" smtClean="0"/>
              <a:t> got when you fill the information your brand new senate confirmation code yourself all </a:t>
            </a:r>
            <a:r>
              <a:rPr lang="en-US" sz="1400" dirty="0" err="1" smtClean="0"/>
              <a:t>usenet</a:t>
            </a:r>
            <a:r>
              <a:rPr lang="en-US" sz="1400" dirty="0" smtClean="0"/>
              <a:t> go to authorize the pain of our banks along and </a:t>
            </a:r>
            <a:r>
              <a:rPr lang="en-US" sz="1400" dirty="0" err="1" smtClean="0"/>
              <a:t>i'm</a:t>
            </a:r>
            <a:r>
              <a:rPr lang="en-US" sz="1400" dirty="0" smtClean="0"/>
              <a:t> sure our messes up the entire trial by alone and let you know </a:t>
            </a:r>
            <a:r>
              <a:rPr lang="en-US" sz="1400" dirty="0" err="1" smtClean="0"/>
              <a:t>i</a:t>
            </a:r>
            <a:r>
              <a:rPr lang="en-US" sz="1400" dirty="0" smtClean="0"/>
              <a:t> </a:t>
            </a:r>
            <a:r>
              <a:rPr lang="en-US" sz="1400" dirty="0" err="1" smtClean="0"/>
              <a:t>wanna</a:t>
            </a:r>
            <a:r>
              <a:rPr lang="en-US" sz="1400" dirty="0" smtClean="0"/>
              <a:t> use my credit card on line </a:t>
            </a:r>
            <a:r>
              <a:rPr lang="en-US" sz="1400" dirty="0" err="1" smtClean="0"/>
              <a:t>i</a:t>
            </a:r>
            <a:r>
              <a:rPr lang="en-US" sz="1400" dirty="0" smtClean="0"/>
              <a:t> didn't receive my credit card statement can you help me out of this your credit cards to resent you within twenty four hours on major credit card number that masses your town we accept credit cards for all leading banks in the states and abroad</a:t>
            </a:r>
            <a:endParaRPr lang="en-US" sz="1400" dirty="0"/>
          </a:p>
        </p:txBody>
      </p:sp>
      <p:sp>
        <p:nvSpPr>
          <p:cNvPr id="6" name="Flowchart: Alternate Process 5"/>
          <p:cNvSpPr/>
          <p:nvPr/>
        </p:nvSpPr>
        <p:spPr>
          <a:xfrm>
            <a:off x="821093" y="326571"/>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95000"/>
                    <a:lumOff val="5000"/>
                  </a:schemeClr>
                </a:solidFill>
              </a:rPr>
              <a:t>Conversation2</a:t>
            </a:r>
            <a:r>
              <a:rPr lang="en-US" dirty="0" smtClean="0">
                <a:solidFill>
                  <a:schemeClr val="tx1">
                    <a:lumMod val="95000"/>
                    <a:lumOff val="5000"/>
                  </a:schemeClr>
                </a:solidFill>
              </a:rPr>
              <a:t> : Calling up Contact Center to query for Credit Card statement</a:t>
            </a:r>
            <a:endParaRPr lang="en-US" dirty="0">
              <a:solidFill>
                <a:schemeClr val="tx1">
                  <a:lumMod val="95000"/>
                  <a:lumOff val="5000"/>
                </a:schemeClr>
              </a:solidFill>
            </a:endParaRPr>
          </a:p>
        </p:txBody>
      </p:sp>
    </p:spTree>
    <p:extLst>
      <p:ext uri="{BB962C8B-B14F-4D97-AF65-F5344CB8AC3E}">
        <p14:creationId xmlns:p14="http://schemas.microsoft.com/office/powerpoint/2010/main" val="21475107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821094" y="1324948"/>
            <a:ext cx="4077478" cy="457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err="1" smtClean="0">
                <a:solidFill>
                  <a:schemeClr val="tx1">
                    <a:lumMod val="95000"/>
                    <a:lumOff val="5000"/>
                  </a:schemeClr>
                </a:solidFill>
              </a:rPr>
              <a:t>Wordcloud</a:t>
            </a:r>
            <a:r>
              <a:rPr lang="en-US" sz="2000" b="1" dirty="0" smtClean="0">
                <a:solidFill>
                  <a:schemeClr val="tx1">
                    <a:lumMod val="95000"/>
                    <a:lumOff val="5000"/>
                  </a:schemeClr>
                </a:solidFill>
              </a:rPr>
              <a:t> Visualization</a:t>
            </a:r>
            <a:endParaRPr lang="en-US" sz="2000" b="1" dirty="0">
              <a:solidFill>
                <a:schemeClr val="tx1">
                  <a:lumMod val="95000"/>
                  <a:lumOff val="5000"/>
                </a:schemeClr>
              </a:solidFill>
            </a:endParaRPr>
          </a:p>
        </p:txBody>
      </p:sp>
      <p:sp>
        <p:nvSpPr>
          <p:cNvPr id="6" name="Flowchart: Alternate Process 5"/>
          <p:cNvSpPr/>
          <p:nvPr/>
        </p:nvSpPr>
        <p:spPr>
          <a:xfrm>
            <a:off x="821094" y="326571"/>
            <a:ext cx="8574833" cy="895739"/>
          </a:xfrm>
          <a:prstGeom prst="flowChartAlternateProces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95000"/>
                    <a:lumOff val="5000"/>
                  </a:schemeClr>
                </a:solidFill>
              </a:rPr>
              <a:t>Conversation2</a:t>
            </a:r>
            <a:r>
              <a:rPr lang="en-US" dirty="0" smtClean="0">
                <a:solidFill>
                  <a:schemeClr val="tx1">
                    <a:lumMod val="95000"/>
                    <a:lumOff val="5000"/>
                  </a:schemeClr>
                </a:solidFill>
              </a:rPr>
              <a:t> : Calling up Contact Center to query for Credit Card statement</a:t>
            </a:r>
            <a:endParaRPr lang="en-US" dirty="0">
              <a:solidFill>
                <a:schemeClr val="tx1">
                  <a:lumMod val="95000"/>
                  <a:lumOff val="5000"/>
                </a:schemeClr>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385" y="1884786"/>
            <a:ext cx="7893698" cy="4565327"/>
          </a:xfrm>
          <a:prstGeom prst="rect">
            <a:avLst/>
          </a:prstGeom>
        </p:spPr>
      </p:pic>
    </p:spTree>
    <p:extLst>
      <p:ext uri="{BB962C8B-B14F-4D97-AF65-F5344CB8AC3E}">
        <p14:creationId xmlns:p14="http://schemas.microsoft.com/office/powerpoint/2010/main" val="2942462065"/>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92</TotalTime>
  <Words>859</Words>
  <Application>Microsoft Office PowerPoint</Application>
  <PresentationFormat>Widescreen</PresentationFormat>
  <Paragraphs>12</Paragraphs>
  <Slides>6</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Trebuchet MS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lab3</dc:creator>
  <cp:lastModifiedBy>lab3</cp:lastModifiedBy>
  <cp:revision>7</cp:revision>
  <dcterms:created xsi:type="dcterms:W3CDTF">2019-03-15T09:35:04Z</dcterms:created>
  <dcterms:modified xsi:type="dcterms:W3CDTF">2019-03-15T11:07:34Z</dcterms:modified>
</cp:coreProperties>
</file>

<file path=docProps/thumbnail.jpeg>
</file>